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36"/>
  </p:notesMasterIdLst>
  <p:sldIdLst>
    <p:sldId id="256" r:id="rId2"/>
    <p:sldId id="286" r:id="rId3"/>
    <p:sldId id="257" r:id="rId4"/>
    <p:sldId id="258" r:id="rId5"/>
    <p:sldId id="285" r:id="rId6"/>
    <p:sldId id="282" r:id="rId7"/>
    <p:sldId id="265" r:id="rId8"/>
    <p:sldId id="267" r:id="rId9"/>
    <p:sldId id="266" r:id="rId10"/>
    <p:sldId id="259" r:id="rId11"/>
    <p:sldId id="261" r:id="rId12"/>
    <p:sldId id="262" r:id="rId13"/>
    <p:sldId id="268" r:id="rId14"/>
    <p:sldId id="264" r:id="rId15"/>
    <p:sldId id="263" r:id="rId16"/>
    <p:sldId id="270" r:id="rId17"/>
    <p:sldId id="269" r:id="rId18"/>
    <p:sldId id="275" r:id="rId19"/>
    <p:sldId id="274" r:id="rId20"/>
    <p:sldId id="273" r:id="rId21"/>
    <p:sldId id="272" r:id="rId22"/>
    <p:sldId id="271" r:id="rId23"/>
    <p:sldId id="276" r:id="rId24"/>
    <p:sldId id="277" r:id="rId25"/>
    <p:sldId id="278" r:id="rId26"/>
    <p:sldId id="279" r:id="rId27"/>
    <p:sldId id="280" r:id="rId28"/>
    <p:sldId id="281" r:id="rId29"/>
    <p:sldId id="289" r:id="rId30"/>
    <p:sldId id="287" r:id="rId31"/>
    <p:sldId id="288" r:id="rId32"/>
    <p:sldId id="284" r:id="rId33"/>
    <p:sldId id="290" r:id="rId34"/>
    <p:sldId id="283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912" y="3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467AD3-EBB9-4D86-9917-ED53FCF82097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466458-1837-4537-BDB8-341D0668139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83503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b="1" dirty="0"/>
              <a:t>Национални дан књиге – 28. фебруар</a:t>
            </a:r>
            <a:endParaRPr lang="sr-Latn-R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45234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b="1" dirty="0"/>
              <a:t>Оснивање Народне</a:t>
            </a:r>
            <a:r>
              <a:rPr lang="sr-Cyrl-RS" b="1" baseline="0" dirty="0"/>
              <a:t> бииблиотеке Србије </a:t>
            </a:r>
            <a:endParaRPr lang="sr-Latn-R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21675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b="1" dirty="0"/>
              <a:t>Народна библиотека Србије</a:t>
            </a:r>
            <a:endParaRPr lang="sr-Latn-R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13195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b="1" dirty="0"/>
              <a:t>Кратка историја српске књиге и књижевности</a:t>
            </a:r>
            <a:endParaRPr lang="sr-Latn-R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46627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Најстарија сачувана рукописна</a:t>
            </a:r>
            <a:r>
              <a:rPr lang="sr-Cyrl-RS" baseline="0" dirty="0"/>
              <a:t> књига</a:t>
            </a:r>
            <a:r>
              <a:rPr lang="sr-Cyrl-RS" dirty="0"/>
              <a:t> на старословенском језику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27152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Најстарије</a:t>
            </a:r>
            <a:r>
              <a:rPr lang="sr-Cyrl-RS" baseline="0" dirty="0"/>
              <a:t> рукописне књиге 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8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83509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Мирослављево</a:t>
            </a:r>
            <a:r>
              <a:rPr lang="sr-Cyrl-R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јеванђеље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9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48869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b="1" dirty="0"/>
              <a:t>Прва српска штампана књига</a:t>
            </a:r>
            <a:endParaRPr lang="sr-Latn-R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10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6091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Прва штампана књига у Србији </a:t>
            </a:r>
          </a:p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11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38228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Прва књига штампана у Београду</a:t>
            </a:r>
          </a:p>
          <a:p>
            <a:r>
              <a:rPr lang="sr-Cyrl-R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sr-Latn-R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12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31160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Први српски књижевник</a:t>
            </a:r>
            <a:endParaRPr lang="sr-Latn-R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13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80758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</a:t>
            </a:r>
            <a:r>
              <a:rPr lang="sr-Latn-R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рва српска песникиња</a:t>
            </a:r>
            <a:endParaRPr lang="sr-Latn-R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14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101304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Најстарија српска народна песма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15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489096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b="1" dirty="0"/>
              <a:t>Најстарији српски буквар</a:t>
            </a:r>
            <a:endParaRPr lang="sr-Latn-RS" b="1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16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41208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Најстарија збирка народних песама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17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77580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Први путопис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18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67308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b="1" dirty="0"/>
              <a:t>Први српски роман</a:t>
            </a:r>
            <a:endParaRPr lang="sr-Latn-R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19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790539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b="1" dirty="0"/>
              <a:t>Прва српска граматика</a:t>
            </a:r>
            <a:endParaRPr lang="sr-Latn-RS" b="1" dirty="0"/>
          </a:p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20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141495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b="1" dirty="0"/>
              <a:t>Прва збирка</a:t>
            </a:r>
            <a:r>
              <a:rPr lang="sr-Cyrl-RS" b="1" baseline="0" dirty="0"/>
              <a:t> српских народних песама </a:t>
            </a:r>
            <a:r>
              <a:rPr lang="sr-Cyrl-RS" baseline="0" dirty="0"/>
              <a:t>коју је издао Србин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21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503530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b="1" dirty="0"/>
              <a:t>Први српски речник</a:t>
            </a:r>
            <a:endParaRPr lang="sr-Latn-R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22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87380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Прва збирка дечијих песама и прва збирка родољубиве поезије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23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887286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b="1" dirty="0"/>
              <a:t>Прва српска књижевница</a:t>
            </a:r>
            <a:endParaRPr lang="sr-Latn-R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24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420673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Прва српска оригинална драма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25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686174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b="1" dirty="0"/>
              <a:t>Прва жена романописац у српској књижевности</a:t>
            </a:r>
            <a:endParaRPr lang="sr-Latn-R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26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629382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Добитник Нобелове награде за књижевност 1961.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27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986796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b="1" dirty="0"/>
              <a:t>Дискусија са ученицима</a:t>
            </a:r>
            <a:endParaRPr lang="sr-Latn-R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28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462723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31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110060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Јесењин -130, Џејн Остин - 250, Орфелин – 300, Бора Станковић – 150, </a:t>
            </a:r>
            <a:r>
              <a:rPr lang="sr-Cyrl-RS"/>
              <a:t>Рилке –150, </a:t>
            </a:r>
            <a:r>
              <a:rPr lang="sr-Cyrl-RS" dirty="0"/>
              <a:t>Добрица Ерић – 90 година од рођења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66458-1837-4537-BDB8-341D06681395}" type="slidenum">
              <a:rPr lang="sr-Latn-RS" smtClean="0"/>
              <a:t>33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87383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06756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95722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17476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73891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24628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7431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5961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99099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06163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0196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84726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9995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65976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20645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702066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33458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2272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r-Latn-RS"/>
          </a:p>
        </p:txBody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r-Latn-RS"/>
          </a:p>
        </p:txBody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r-Latn-RS"/>
          </a:p>
        </p:txBody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r-Latn-RS"/>
          </a:p>
        </p:txBody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r-Latn-RS"/>
          </a:p>
        </p:txBody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r-Latn-R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C048FBE-26FB-43D8-BABE-6892C9B02898}" type="datetimeFigureOut">
              <a:rPr lang="sr-Latn-RS" smtClean="0"/>
              <a:t>3.3.2026.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71CA4-858E-4385-B0DC-52997831AA4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865532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  <p:sldLayoutId id="2147483887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microsoft.com/office/2007/relationships/hdphoto" Target="../media/hdphoto1.wdp"/><Relationship Id="rId4" Type="http://schemas.openxmlformats.org/officeDocument/2006/relationships/image" Target="../media/image66.png"/><Relationship Id="rId9" Type="http://schemas.openxmlformats.org/officeDocument/2006/relationships/image" Target="../media/image70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6256" y="2091867"/>
            <a:ext cx="8928992" cy="944782"/>
          </a:xfrm>
        </p:spPr>
        <p:txBody>
          <a:bodyPr>
            <a:noAutofit/>
          </a:bodyPr>
          <a:lstStyle/>
          <a:p>
            <a:pPr marL="182880" indent="0">
              <a:buNone/>
            </a:pPr>
            <a:r>
              <a:rPr lang="sr-Cyrl-RS" sz="5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Национални</a:t>
            </a:r>
            <a:r>
              <a:rPr lang="sr-Cyrl-R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sr-Cyrl-RS" sz="5400" b="1" dirty="0">
                <a:ln w="1905"/>
                <a:solidFill>
                  <a:srgbClr val="006E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дан</a:t>
            </a:r>
            <a:r>
              <a:rPr lang="sr-Cyrl-R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sr-Cyrl-RS" sz="5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књиге</a:t>
            </a:r>
            <a:endParaRPr lang="sr-Latn-RS" sz="54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F2FB5-386A-6426-83DF-4F2BC87E5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450" y="3355700"/>
            <a:ext cx="3767100" cy="26642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6C402E-5E77-2789-9365-F0F993631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856" y="680390"/>
            <a:ext cx="2947678" cy="10924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8714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46FDE9-8670-926D-9A98-9925655534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800" r="47637" b="13601"/>
          <a:stretch>
            <a:fillRect/>
          </a:stretch>
        </p:blipFill>
        <p:spPr>
          <a:xfrm>
            <a:off x="1230596" y="620688"/>
            <a:ext cx="6682807" cy="54272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48319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8602" y="325044"/>
            <a:ext cx="87758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sz="4400" b="1" dirty="0">
                <a:solidFill>
                  <a:srgbClr val="C00000"/>
                </a:solidFill>
              </a:rPr>
              <a:t>Народна </a:t>
            </a:r>
            <a:r>
              <a:rPr lang="sr-Cyrl-RS" sz="4400" b="1" dirty="0">
                <a:solidFill>
                  <a:srgbClr val="00B0F0"/>
                </a:solidFill>
              </a:rPr>
              <a:t>библиотека</a:t>
            </a:r>
            <a:r>
              <a:rPr lang="sr-Cyrl-RS" sz="4400" b="1" dirty="0">
                <a:solidFill>
                  <a:srgbClr val="C00000"/>
                </a:solidFill>
              </a:rPr>
              <a:t> </a:t>
            </a:r>
            <a:r>
              <a:rPr lang="sr-Cyrl-RS" sz="4400" b="1" dirty="0"/>
              <a:t>Србије</a:t>
            </a:r>
            <a:endParaRPr lang="sr-Latn-RS" sz="44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785" y="1392992"/>
            <a:ext cx="1333597" cy="1333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8602" y="1412776"/>
            <a:ext cx="740773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000" b="1" dirty="0"/>
              <a:t>Основана </a:t>
            </a:r>
            <a:r>
              <a:rPr lang="sr-Cyrl-RS" sz="2000" b="1" dirty="0">
                <a:solidFill>
                  <a:srgbClr val="C00000"/>
                </a:solidFill>
              </a:rPr>
              <a:t>28. 2. 1832.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Cyrl-RS" sz="2000" b="1" dirty="0"/>
              <a:t>налазила се у кући </a:t>
            </a:r>
            <a:r>
              <a:rPr lang="sr-Cyrl-RS" sz="2000" b="1" dirty="0">
                <a:solidFill>
                  <a:srgbClr val="C00000"/>
                </a:solidFill>
              </a:rPr>
              <a:t>Глигорија Возаровића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Cyrl-RS" sz="2000" b="1" dirty="0"/>
              <a:t>основана на иницијативу Димитрија Давидовића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Cyrl-RS" sz="2000" b="1" dirty="0"/>
              <a:t>основана декретом кнеза Милоша Обреновића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Cyrl-RS" sz="2000" b="1" dirty="0"/>
              <a:t>з</a:t>
            </a:r>
            <a:r>
              <a:rPr lang="sr-Latn-RS" sz="2000" b="1" dirty="0"/>
              <a:t>а њену организацију и напредовање најзаслужнији су</a:t>
            </a:r>
            <a:r>
              <a:rPr lang="sr-Cyrl-RS" sz="2000" b="1" dirty="0"/>
              <a:t>:</a:t>
            </a:r>
          </a:p>
          <a:p>
            <a:r>
              <a:rPr lang="sr-Latn-RS" sz="2000" b="1" dirty="0"/>
              <a:t>Ђура Даничић,</a:t>
            </a:r>
            <a:endParaRPr lang="sr-Cyrl-RS" sz="2000" b="1" dirty="0"/>
          </a:p>
          <a:p>
            <a:r>
              <a:rPr lang="sr-Latn-RS" sz="2000" b="1" dirty="0"/>
              <a:t>Јанко Шафарик, </a:t>
            </a:r>
            <a:endParaRPr lang="sr-Cyrl-RS" sz="2000" b="1" dirty="0"/>
          </a:p>
          <a:p>
            <a:r>
              <a:rPr lang="sr-Latn-RS" sz="2000" b="1" dirty="0"/>
              <a:t>Стојан Новаковић, </a:t>
            </a:r>
            <a:endParaRPr lang="sr-Cyrl-RS" sz="2000" b="1" dirty="0"/>
          </a:p>
          <a:p>
            <a:r>
              <a:rPr lang="sr-Latn-RS" sz="2000" b="1" dirty="0"/>
              <a:t>Јован Томић, </a:t>
            </a:r>
            <a:endParaRPr lang="sr-Cyrl-RS" sz="2000" b="1" dirty="0"/>
          </a:p>
          <a:p>
            <a:r>
              <a:rPr lang="sr-Latn-RS" sz="2000" b="1" dirty="0"/>
              <a:t>Милорад Панић Суреп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284985"/>
            <a:ext cx="2061731" cy="29123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284985"/>
            <a:ext cx="2241237" cy="291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75856" y="6344730"/>
            <a:ext cx="20214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1600" dirty="0"/>
              <a:t>Глигорије Возаровић</a:t>
            </a:r>
            <a:endParaRPr lang="sr-Latn-RS" sz="1600" dirty="0"/>
          </a:p>
        </p:txBody>
      </p:sp>
      <p:sp>
        <p:nvSpPr>
          <p:cNvPr id="6" name="Rectangle 5"/>
          <p:cNvSpPr/>
          <p:nvPr/>
        </p:nvSpPr>
        <p:spPr>
          <a:xfrm>
            <a:off x="6134621" y="6325703"/>
            <a:ext cx="21403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1600" dirty="0"/>
              <a:t>Димитрије Давидовић</a:t>
            </a:r>
            <a:endParaRPr lang="sr-Latn-RS" sz="1600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882681"/>
            <a:ext cx="2255287" cy="155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9614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85" y="3429000"/>
            <a:ext cx="8516628" cy="31158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85" y="470390"/>
            <a:ext cx="3933280" cy="2621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258" y="470390"/>
            <a:ext cx="4191455" cy="2621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957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D96260-EEC7-E134-A6AE-2A8535841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6832"/>
            <a:ext cx="9144000" cy="267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73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332656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sz="4000" b="1" dirty="0"/>
              <a:t>Кратка историја српске књиге                             и књижевности</a:t>
            </a:r>
            <a:endParaRPr lang="sr-Latn-RS" sz="4000" b="1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73" y="1916832"/>
            <a:ext cx="7027246" cy="46830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590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476672"/>
            <a:ext cx="849694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/>
              <a:t>Најстарија сачувана рукописна књига на старословенском језику</a:t>
            </a:r>
            <a:endParaRPr lang="sr-Latn-RS" b="1"/>
          </a:p>
          <a:p>
            <a:pPr algn="ctr"/>
            <a:endParaRPr lang="sr-Cyrl-RS" sz="2800" b="1" i="1">
              <a:solidFill>
                <a:srgbClr val="C00000"/>
              </a:solidFill>
            </a:endParaRPr>
          </a:p>
          <a:p>
            <a:pPr algn="ctr"/>
            <a:r>
              <a:rPr lang="sr-Latn-RS" sz="2800" b="1" i="1">
                <a:solidFill>
                  <a:srgbClr val="C00000"/>
                </a:solidFill>
              </a:rPr>
              <a:t>Маријино јеванђеље</a:t>
            </a:r>
            <a:r>
              <a:rPr lang="sr-Cyrl-RS" sz="2800" b="1" i="1">
                <a:solidFill>
                  <a:srgbClr val="C00000"/>
                </a:solidFill>
              </a:rPr>
              <a:t> </a:t>
            </a:r>
            <a:r>
              <a:rPr lang="sr-Cyrl-RS" sz="2400" b="1">
                <a:solidFill>
                  <a:srgbClr val="C00000"/>
                </a:solidFill>
              </a:rPr>
              <a:t>(почетак </a:t>
            </a:r>
            <a:r>
              <a:rPr lang="sr-Latn-RS" sz="2400" b="1">
                <a:solidFill>
                  <a:srgbClr val="C00000"/>
                </a:solidFill>
              </a:rPr>
              <a:t>XI </a:t>
            </a:r>
            <a:r>
              <a:rPr lang="sr-Cyrl-RS" sz="2400" b="1">
                <a:solidFill>
                  <a:srgbClr val="C00000"/>
                </a:solidFill>
              </a:rPr>
              <a:t>века)</a:t>
            </a:r>
            <a:endParaRPr lang="sr-Latn-RS" sz="2400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282" y="2276872"/>
            <a:ext cx="3064421" cy="3721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671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404664"/>
            <a:ext cx="3004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b="1" dirty="0"/>
              <a:t>Најстарије рукописне књиге</a:t>
            </a:r>
            <a:endParaRPr lang="sr-Latn-RS" b="1" dirty="0"/>
          </a:p>
        </p:txBody>
      </p:sp>
      <p:sp>
        <p:nvSpPr>
          <p:cNvPr id="3" name="Rectangle 2"/>
          <p:cNvSpPr/>
          <p:nvPr/>
        </p:nvSpPr>
        <p:spPr>
          <a:xfrm>
            <a:off x="4716016" y="6165304"/>
            <a:ext cx="40809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2000" b="1" i="1" dirty="0">
                <a:solidFill>
                  <a:srgbClr val="C00000"/>
                </a:solidFill>
              </a:rPr>
              <a:t>Мирослављево јеванђеље </a:t>
            </a:r>
            <a:r>
              <a:rPr lang="sr-Cyrl-RS" sz="2000" b="1" dirty="0">
                <a:solidFill>
                  <a:srgbClr val="C00000"/>
                </a:solidFill>
              </a:rPr>
              <a:t>(</a:t>
            </a:r>
            <a:r>
              <a:rPr lang="sr-Latn-RS" sz="2000" b="1" dirty="0">
                <a:solidFill>
                  <a:srgbClr val="C00000"/>
                </a:solidFill>
              </a:rPr>
              <a:t>XII </a:t>
            </a:r>
            <a:r>
              <a:rPr lang="sr-Cyrl-RS" sz="2000" b="1" dirty="0">
                <a:solidFill>
                  <a:srgbClr val="C00000"/>
                </a:solidFill>
              </a:rPr>
              <a:t>век) </a:t>
            </a:r>
            <a:endParaRPr lang="sr-Latn-RS" sz="2000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3528" y="1124744"/>
            <a:ext cx="4054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2000" b="1" i="1" dirty="0">
                <a:solidFill>
                  <a:srgbClr val="C00000"/>
                </a:solidFill>
              </a:rPr>
              <a:t>Вуканово јеванђеље </a:t>
            </a:r>
            <a:r>
              <a:rPr lang="sr-Cyrl-RS" sz="2000" b="1" dirty="0">
                <a:solidFill>
                  <a:srgbClr val="C00000"/>
                </a:solidFill>
              </a:rPr>
              <a:t>(крај </a:t>
            </a:r>
            <a:r>
              <a:rPr lang="sr-Latn-RS" sz="2000" b="1" dirty="0">
                <a:solidFill>
                  <a:srgbClr val="C00000"/>
                </a:solidFill>
              </a:rPr>
              <a:t>XII </a:t>
            </a:r>
            <a:r>
              <a:rPr lang="sr-Cyrl-RS" sz="2000" b="1" dirty="0">
                <a:solidFill>
                  <a:srgbClr val="C00000"/>
                </a:solidFill>
              </a:rPr>
              <a:t>века)</a:t>
            </a:r>
            <a:endParaRPr lang="sr-Latn-RS" sz="2000" b="1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980728"/>
            <a:ext cx="3309169" cy="4790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2984585" cy="38767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36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332656"/>
            <a:ext cx="87129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Најзначајнији ћирилични споменик </a:t>
            </a:r>
            <a:r>
              <a:rPr lang="sr-Latn-RS" b="1"/>
              <a:t>српскословенске </a:t>
            </a:r>
            <a:r>
              <a:rPr lang="sr-Latn-RS" b="1" dirty="0"/>
              <a:t>писмености</a:t>
            </a:r>
            <a:endParaRPr lang="sr-Cyrl-RS" b="1" dirty="0"/>
          </a:p>
          <a:p>
            <a:r>
              <a:rPr lang="sr-Latn-RS" i="1" dirty="0"/>
              <a:t> </a:t>
            </a:r>
            <a:r>
              <a:rPr lang="sr-Cyrl-RS" sz="2800" b="1" i="1" dirty="0">
                <a:solidFill>
                  <a:srgbClr val="C00000"/>
                </a:solidFill>
              </a:rPr>
              <a:t>М</a:t>
            </a:r>
            <a:r>
              <a:rPr lang="sr-Latn-RS" sz="2800" b="1" i="1" dirty="0">
                <a:solidFill>
                  <a:srgbClr val="C00000"/>
                </a:solidFill>
              </a:rPr>
              <a:t>ирослављево јеванђеље</a:t>
            </a:r>
            <a:endParaRPr lang="sr-Latn-RS" sz="2400" dirty="0">
              <a:solidFill>
                <a:srgbClr val="C0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304" y="3356992"/>
            <a:ext cx="5081384" cy="3226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" t="8751" r="2950" b="5977"/>
          <a:stretch/>
        </p:blipFill>
        <p:spPr bwMode="auto">
          <a:xfrm>
            <a:off x="179512" y="1340768"/>
            <a:ext cx="3417904" cy="21217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572" y="1340768"/>
            <a:ext cx="2869452" cy="1748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887911"/>
            <a:ext cx="1656184" cy="22012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61048"/>
            <a:ext cx="3365500" cy="2524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681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332656"/>
            <a:ext cx="85689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Прва српска штампана књига</a:t>
            </a:r>
          </a:p>
          <a:p>
            <a:pPr algn="ctr"/>
            <a:endParaRPr lang="sr-Cyrl-RS" sz="1100" b="1" i="1" dirty="0">
              <a:solidFill>
                <a:srgbClr val="C00000"/>
              </a:solidFill>
            </a:endParaRPr>
          </a:p>
          <a:p>
            <a:pPr algn="ctr"/>
            <a:endParaRPr lang="sr-Cyrl-RS" sz="800" b="1" i="1" dirty="0">
              <a:solidFill>
                <a:srgbClr val="C00000"/>
              </a:solidFill>
            </a:endParaRPr>
          </a:p>
          <a:p>
            <a:pPr algn="ctr"/>
            <a:r>
              <a:rPr lang="sr-Cyrl-RS" sz="2800" b="1" i="1" dirty="0">
                <a:solidFill>
                  <a:srgbClr val="C00000"/>
                </a:solidFill>
              </a:rPr>
              <a:t>Цетињски осмогласник  </a:t>
            </a:r>
            <a:r>
              <a:rPr lang="sr-Cyrl-RS" sz="2800" dirty="0">
                <a:solidFill>
                  <a:srgbClr val="C00000"/>
                </a:solidFill>
              </a:rPr>
              <a:t>(</a:t>
            </a:r>
            <a:r>
              <a:rPr lang="sr-Cyrl-RS" sz="2400" b="1" dirty="0">
                <a:solidFill>
                  <a:srgbClr val="C00000"/>
                </a:solidFill>
              </a:rPr>
              <a:t>4. 1. 1494.)</a:t>
            </a:r>
            <a:endParaRPr lang="sr-Latn-RS" sz="24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90" y="1772816"/>
            <a:ext cx="2438377" cy="4444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384" y="2204864"/>
            <a:ext cx="5401080" cy="3583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066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04664"/>
            <a:ext cx="449507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r-Latn-RS" b="1" dirty="0"/>
              <a:t>Прва штампана књига у Србији</a:t>
            </a:r>
            <a:endParaRPr lang="sr-Cyrl-RS" b="1" dirty="0"/>
          </a:p>
          <a:p>
            <a:pPr>
              <a:defRPr/>
            </a:pPr>
            <a:r>
              <a:rPr lang="sr-Latn-RS" dirty="0"/>
              <a:t> </a:t>
            </a:r>
            <a:endParaRPr lang="sr-Cyrl-RS" dirty="0"/>
          </a:p>
          <a:p>
            <a:pPr>
              <a:defRPr/>
            </a:pPr>
            <a:r>
              <a:rPr lang="sr-Latn-RS" sz="2800" b="1" i="1" dirty="0">
                <a:solidFill>
                  <a:srgbClr val="C00000"/>
                </a:solidFill>
              </a:rPr>
              <a:t>Рујанско четворојеванђеље</a:t>
            </a:r>
          </a:p>
          <a:p>
            <a:pPr>
              <a:defRPr/>
            </a:pPr>
            <a:r>
              <a:rPr lang="sr-Latn-RS" sz="2400" b="1" dirty="0">
                <a:solidFill>
                  <a:srgbClr val="C00000"/>
                </a:solidFill>
              </a:rPr>
              <a:t>монах Теодосиј</a:t>
            </a:r>
            <a:r>
              <a:rPr lang="sr-Cyrl-RS" sz="2400" b="1" dirty="0">
                <a:solidFill>
                  <a:srgbClr val="C00000"/>
                </a:solidFill>
              </a:rPr>
              <a:t>е </a:t>
            </a:r>
            <a:r>
              <a:rPr lang="sr-Cyrl-RS" sz="2400" dirty="0">
                <a:solidFill>
                  <a:srgbClr val="C00000"/>
                </a:solidFill>
              </a:rPr>
              <a:t>(1537.)</a:t>
            </a:r>
            <a:r>
              <a:rPr lang="sr-Latn-RS" sz="2400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00808"/>
            <a:ext cx="2956460" cy="45536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11560" y="2564904"/>
            <a:ext cx="39604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dirty="0"/>
              <a:t>Ј</a:t>
            </a:r>
            <a:r>
              <a:rPr lang="sr-Latn-RS" dirty="0"/>
              <a:t>ед</a:t>
            </a:r>
            <a:r>
              <a:rPr lang="sr-Cyrl-RS" dirty="0"/>
              <a:t>ини</a:t>
            </a:r>
            <a:r>
              <a:rPr lang="sr-Latn-RS" dirty="0"/>
              <a:t> примерак књиге</a:t>
            </a:r>
            <a:r>
              <a:rPr lang="sr-Cyrl-RS" dirty="0"/>
              <a:t>,</a:t>
            </a:r>
            <a:r>
              <a:rPr lang="sr-Latn-RS" dirty="0"/>
              <a:t> чуван у Народној библиотеци у Београду, изгорео </a:t>
            </a:r>
            <a:r>
              <a:rPr lang="sr-Cyrl-RS" dirty="0"/>
              <a:t>је </a:t>
            </a:r>
            <a:r>
              <a:rPr lang="sr-Latn-RS" dirty="0"/>
              <a:t>у пожари приликом бомбардовања Београда 1941. године.</a:t>
            </a:r>
          </a:p>
        </p:txBody>
      </p:sp>
    </p:spTree>
    <p:extLst>
      <p:ext uri="{BB962C8B-B14F-4D97-AF65-F5344CB8AC3E}">
        <p14:creationId xmlns:p14="http://schemas.microsoft.com/office/powerpoint/2010/main" val="2093507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476672"/>
            <a:ext cx="864096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b="1" dirty="0"/>
              <a:t>Прва књига штампана у Београду</a:t>
            </a:r>
          </a:p>
          <a:p>
            <a:pPr algn="ctr"/>
            <a:endParaRPr lang="sr-Cyrl-RS" sz="1400" b="1" dirty="0">
              <a:solidFill>
                <a:srgbClr val="C00000"/>
              </a:solidFill>
            </a:endParaRPr>
          </a:p>
          <a:p>
            <a:pPr algn="ctr"/>
            <a:r>
              <a:rPr lang="sr-Latn-RS" sz="2800" b="1" dirty="0">
                <a:solidFill>
                  <a:srgbClr val="C00000"/>
                </a:solidFill>
              </a:rPr>
              <a:t>Београдско четворојеванђељ</a:t>
            </a:r>
            <a:r>
              <a:rPr lang="sr-Cyrl-RS" sz="2800" b="1" dirty="0">
                <a:solidFill>
                  <a:srgbClr val="C00000"/>
                </a:solidFill>
              </a:rPr>
              <a:t>е </a:t>
            </a:r>
            <a:r>
              <a:rPr lang="sr-Cyrl-RS" sz="2400" b="1" dirty="0">
                <a:solidFill>
                  <a:srgbClr val="C00000"/>
                </a:solidFill>
              </a:rPr>
              <a:t>(4. 8. 1552.)</a:t>
            </a:r>
            <a:endParaRPr lang="sr-Latn-RS" sz="2400" b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16832"/>
            <a:ext cx="6664590" cy="37519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096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404664"/>
            <a:ext cx="8568952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sr-Latn-RS" b="1" dirty="0"/>
              <a:t>Први српски књижевник </a:t>
            </a:r>
            <a:endParaRPr lang="sr-Cyrl-RS" b="1" dirty="0"/>
          </a:p>
          <a:p>
            <a:pPr algn="ctr">
              <a:defRPr/>
            </a:pPr>
            <a:endParaRPr lang="sr-Cyrl-RS" sz="9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sr-Latn-RS" sz="3200" b="1" dirty="0">
                <a:solidFill>
                  <a:srgbClr val="C00000"/>
                </a:solidFill>
              </a:rPr>
              <a:t>Сава Немањић</a:t>
            </a:r>
            <a:endParaRPr lang="sr-Latn-RS" sz="3200" dirty="0">
              <a:solidFill>
                <a:srgbClr val="C00000"/>
              </a:solidFill>
            </a:endParaRPr>
          </a:p>
          <a:p>
            <a:endParaRPr lang="sr-Latn-RS" sz="32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556792"/>
            <a:ext cx="6649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b="1" i="1" dirty="0"/>
              <a:t>Посланица игуману Спиридон</a:t>
            </a:r>
            <a:r>
              <a:rPr lang="sr-Cyrl-RS" b="1" i="1" dirty="0"/>
              <a:t>у </a:t>
            </a:r>
            <a:r>
              <a:rPr lang="sr-Cyrl-RS" dirty="0"/>
              <a:t>– прво сачувано приватно писмо</a:t>
            </a:r>
            <a:endParaRPr lang="sr-Latn-RS" dirty="0"/>
          </a:p>
        </p:txBody>
      </p:sp>
      <p:sp>
        <p:nvSpPr>
          <p:cNvPr id="4" name="Rectangle 3"/>
          <p:cNvSpPr/>
          <p:nvPr/>
        </p:nvSpPr>
        <p:spPr>
          <a:xfrm>
            <a:off x="251520" y="1926124"/>
            <a:ext cx="74888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>
                <a:solidFill>
                  <a:srgbClr val="C00000"/>
                </a:solidFill>
              </a:rPr>
              <a:t> </a:t>
            </a:r>
            <a:r>
              <a:rPr lang="sr-Latn-RS" sz="2000" b="1" i="1" dirty="0">
                <a:solidFill>
                  <a:srgbClr val="C00000"/>
                </a:solidFill>
              </a:rPr>
              <a:t>Житије Светог Симеона</a:t>
            </a:r>
            <a:r>
              <a:rPr lang="sr-Cyrl-RS" sz="2000" b="1" i="1" dirty="0">
                <a:solidFill>
                  <a:srgbClr val="C00000"/>
                </a:solidFill>
              </a:rPr>
              <a:t> </a:t>
            </a:r>
            <a:r>
              <a:rPr lang="sr-Cyrl-RS" dirty="0"/>
              <a:t>– прво житије  (1200 – 1205.)</a:t>
            </a:r>
            <a:endParaRPr lang="sr-Latn-RS" dirty="0"/>
          </a:p>
        </p:txBody>
      </p:sp>
      <p:sp>
        <p:nvSpPr>
          <p:cNvPr id="5" name="Rectangle 4"/>
          <p:cNvSpPr/>
          <p:nvPr/>
        </p:nvSpPr>
        <p:spPr>
          <a:xfrm>
            <a:off x="323528" y="2295456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b="1" i="1" dirty="0"/>
              <a:t>Служба Светом Симеону</a:t>
            </a:r>
            <a:r>
              <a:rPr lang="sr-Cyrl-RS" b="1" i="1" dirty="0"/>
              <a:t> </a:t>
            </a:r>
            <a:r>
              <a:rPr lang="sr-Cyrl-RS" dirty="0"/>
              <a:t>– почетак српског песништва</a:t>
            </a:r>
            <a:endParaRPr lang="sr-Latn-R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32" y="2959866"/>
            <a:ext cx="2384425" cy="3578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965594"/>
            <a:ext cx="4689556" cy="3578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211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404664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П</a:t>
            </a:r>
            <a:r>
              <a:rPr lang="sr-Latn-RS" b="1" dirty="0"/>
              <a:t>рва српска песникиња</a:t>
            </a:r>
            <a:endParaRPr lang="sr-Cyrl-RS" b="1" dirty="0"/>
          </a:p>
          <a:p>
            <a:pPr algn="ctr"/>
            <a:endParaRPr lang="sr-Cyrl-RS" sz="1400" b="1" dirty="0">
              <a:solidFill>
                <a:srgbClr val="C00000"/>
              </a:solidFill>
            </a:endParaRPr>
          </a:p>
          <a:p>
            <a:pPr algn="ctr"/>
            <a:r>
              <a:rPr lang="sr-Cyrl-RS" sz="3200" b="1" dirty="0">
                <a:solidFill>
                  <a:srgbClr val="C00000"/>
                </a:solidFill>
              </a:rPr>
              <a:t>Јефимија</a:t>
            </a:r>
            <a:r>
              <a:rPr lang="sr-Cyrl-RS" sz="2800" b="1" dirty="0">
                <a:solidFill>
                  <a:srgbClr val="C00000"/>
                </a:solidFill>
              </a:rPr>
              <a:t> </a:t>
            </a:r>
            <a:r>
              <a:rPr lang="sr-Cyrl-RS" sz="2400" b="1" dirty="0">
                <a:solidFill>
                  <a:srgbClr val="C00000"/>
                </a:solidFill>
              </a:rPr>
              <a:t>(Јелена Мрњавчевић)</a:t>
            </a:r>
            <a:endParaRPr lang="sr-Latn-RS" sz="2400" b="1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302" y="2024149"/>
            <a:ext cx="2727993" cy="40370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2432919" cy="15541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677" y="2204864"/>
            <a:ext cx="2505075" cy="15541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25823" y="4158150"/>
            <a:ext cx="35507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000" b="1" i="1" dirty="0">
                <a:solidFill>
                  <a:srgbClr val="C00000"/>
                </a:solidFill>
              </a:rPr>
              <a:t>Похвала кнезу Лазару</a:t>
            </a:r>
            <a:r>
              <a:rPr lang="sr-Cyrl-RS" sz="2000" b="1" i="1" dirty="0">
                <a:solidFill>
                  <a:srgbClr val="C00000"/>
                </a:solidFill>
              </a:rPr>
              <a:t> </a:t>
            </a:r>
            <a:r>
              <a:rPr lang="sr-Cyrl-RS" sz="2000" b="1" dirty="0">
                <a:solidFill>
                  <a:srgbClr val="C00000"/>
                </a:solidFill>
              </a:rPr>
              <a:t>(1402.)</a:t>
            </a:r>
            <a:r>
              <a:rPr lang="sr-Latn-RS" sz="2000" b="1" dirty="0">
                <a:solidFill>
                  <a:srgbClr val="C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6889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476672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Најстарија српска народна песма</a:t>
            </a:r>
            <a:endParaRPr lang="sr-Latn-RS" b="1" dirty="0"/>
          </a:p>
        </p:txBody>
      </p:sp>
      <p:sp>
        <p:nvSpPr>
          <p:cNvPr id="3" name="Rectangle 2"/>
          <p:cNvSpPr/>
          <p:nvPr/>
        </p:nvSpPr>
        <p:spPr>
          <a:xfrm>
            <a:off x="179512" y="609329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*Песму је записао </a:t>
            </a:r>
            <a:r>
              <a:rPr lang="sr-Latn-RS" b="1" dirty="0"/>
              <a:t>италијански песник Рођери де Пачиенца</a:t>
            </a:r>
            <a:r>
              <a:rPr lang="sr-Cyrl-RS" b="1" dirty="0"/>
              <a:t> </a:t>
            </a:r>
            <a:r>
              <a:rPr lang="sr-Cyrl-RS" b="1" dirty="0">
                <a:solidFill>
                  <a:srgbClr val="C00000"/>
                </a:solidFill>
              </a:rPr>
              <a:t>1497. </a:t>
            </a:r>
            <a:endParaRPr lang="sr-Latn-RS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3960" y="858304"/>
            <a:ext cx="80624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Cyrl-RS" sz="1400" b="1" i="1" dirty="0">
              <a:solidFill>
                <a:srgbClr val="C00000"/>
              </a:solidFill>
            </a:endParaRPr>
          </a:p>
          <a:p>
            <a:r>
              <a:rPr lang="sr-Latn-RS" sz="2800" b="1" i="1" dirty="0">
                <a:solidFill>
                  <a:srgbClr val="C00000"/>
                </a:solidFill>
              </a:rPr>
              <a:t>Орао се вијаше над градом Смедеревом</a:t>
            </a:r>
          </a:p>
        </p:txBody>
      </p:sp>
      <p:sp>
        <p:nvSpPr>
          <p:cNvPr id="5" name="Rectangle 4"/>
          <p:cNvSpPr/>
          <p:nvPr/>
        </p:nvSpPr>
        <p:spPr>
          <a:xfrm>
            <a:off x="1275402" y="2060848"/>
            <a:ext cx="680355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000" b="1" i="1" dirty="0"/>
              <a:t>„Орао се вијаше над градом Смедеревом.</a:t>
            </a:r>
            <a:br>
              <a:rPr lang="sr-Latn-RS" sz="2000" b="1" i="1" dirty="0"/>
            </a:br>
            <a:r>
              <a:rPr lang="sr-Latn-RS" sz="2000" b="1" i="1" dirty="0"/>
              <a:t>Ниткоре не ћаше с њиме говорити,</a:t>
            </a:r>
            <a:br>
              <a:rPr lang="sr-Latn-RS" sz="2000" b="1" i="1" dirty="0"/>
            </a:br>
            <a:r>
              <a:rPr lang="sr-Latn-RS" sz="2000" b="1" i="1" dirty="0"/>
              <a:t>него Јанко војвода говораше из тамнице:</a:t>
            </a:r>
            <a:br>
              <a:rPr lang="sr-Latn-RS" sz="2000" b="1" i="1" dirty="0"/>
            </a:br>
            <a:r>
              <a:rPr lang="sr-Latn-RS" sz="2000" b="1" i="1" dirty="0"/>
              <a:t>„Молим ти се, орле, сиди мало ниже</a:t>
            </a:r>
            <a:br>
              <a:rPr lang="sr-Latn-RS" sz="2000" b="1" i="1" dirty="0"/>
            </a:br>
            <a:r>
              <a:rPr lang="sr-Latn-RS" sz="2000" b="1" i="1" dirty="0"/>
              <a:t>да с тобоме проговору: Богом те брата јимају</a:t>
            </a:r>
            <a:br>
              <a:rPr lang="sr-Latn-RS" sz="2000" b="1" i="1" dirty="0"/>
            </a:br>
            <a:r>
              <a:rPr lang="sr-Latn-RS" sz="2000" b="1" i="1" dirty="0"/>
              <a:t>пођи до смедеревске [господе] да с’ моле</a:t>
            </a:r>
            <a:br>
              <a:rPr lang="sr-Latn-RS" sz="2000" b="1" i="1" dirty="0"/>
            </a:br>
            <a:r>
              <a:rPr lang="sr-Latn-RS" sz="2000" b="1" i="1" dirty="0"/>
              <a:t>славному деспоту да м’ отпусти из тамнице смедеревске;</a:t>
            </a:r>
            <a:br>
              <a:rPr lang="sr-Latn-RS" sz="2000" b="1" i="1" dirty="0"/>
            </a:br>
            <a:r>
              <a:rPr lang="sr-Latn-RS" sz="2000" b="1" i="1" dirty="0"/>
              <a:t>и ако му Бог поможе и славни деспот пусти</a:t>
            </a:r>
            <a:br>
              <a:rPr lang="sr-Latn-RS" sz="2000" b="1" i="1" dirty="0"/>
            </a:br>
            <a:r>
              <a:rPr lang="sr-Latn-RS" sz="2000" b="1" i="1" dirty="0"/>
              <a:t>из смедеревске тамнице, ја те ћу напитати</a:t>
            </a:r>
            <a:br>
              <a:rPr lang="sr-Latn-RS" sz="2000" b="1" i="1" dirty="0"/>
            </a:br>
            <a:r>
              <a:rPr lang="sr-Latn-RS" sz="2000" b="1" i="1" dirty="0"/>
              <a:t>чрвене крвце туречке, белога тела витешкога.“</a:t>
            </a:r>
          </a:p>
        </p:txBody>
      </p:sp>
    </p:spTree>
    <p:extLst>
      <p:ext uri="{BB962C8B-B14F-4D97-AF65-F5344CB8AC3E}">
        <p14:creationId xmlns:p14="http://schemas.microsoft.com/office/powerpoint/2010/main" val="1523011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476672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Најстарији српски буквар</a:t>
            </a:r>
          </a:p>
          <a:p>
            <a:endParaRPr lang="sr-Latn-RS" sz="1400" b="1" i="1" dirty="0">
              <a:solidFill>
                <a:srgbClr val="C00000"/>
              </a:solidFill>
            </a:endParaRPr>
          </a:p>
          <a:p>
            <a:pPr algn="ctr"/>
            <a:r>
              <a:rPr lang="sr-Cyrl-RS" sz="2800" b="1" i="1" dirty="0">
                <a:solidFill>
                  <a:srgbClr val="C00000"/>
                </a:solidFill>
              </a:rPr>
              <a:t>Буквар инока Саве </a:t>
            </a:r>
            <a:r>
              <a:rPr lang="sr-Cyrl-RS" sz="2400" b="1" dirty="0">
                <a:solidFill>
                  <a:srgbClr val="C00000"/>
                </a:solidFill>
              </a:rPr>
              <a:t>(</a:t>
            </a:r>
            <a:r>
              <a:rPr lang="sr-Latn-RS" sz="2400" b="1" dirty="0">
                <a:solidFill>
                  <a:srgbClr val="C00000"/>
                </a:solidFill>
              </a:rPr>
              <a:t>XVI </a:t>
            </a:r>
            <a:r>
              <a:rPr lang="sr-Cyrl-RS" sz="2400" b="1" dirty="0">
                <a:solidFill>
                  <a:srgbClr val="C00000"/>
                </a:solidFill>
              </a:rPr>
              <a:t>век)</a:t>
            </a:r>
            <a:endParaRPr lang="sr-Latn-RS" sz="2400" b="1" dirty="0">
              <a:solidFill>
                <a:srgbClr val="C0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88840"/>
            <a:ext cx="5754687" cy="42497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75656" y="1385329"/>
            <a:ext cx="2390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b="1" i="1" dirty="0">
                <a:solidFill>
                  <a:srgbClr val="C00000"/>
                </a:solidFill>
              </a:rPr>
              <a:t>штампан 20. 5. 1579.</a:t>
            </a:r>
            <a:endParaRPr lang="sr-Latn-RS" b="1" i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32040" y="1437845"/>
            <a:ext cx="33755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sr-Cyrl-RS" dirty="0">
                <a:solidFill>
                  <a:srgbClr val="FF0000"/>
                </a:solidFill>
              </a:rPr>
              <a:t>Објављен </a:t>
            </a:r>
            <a:r>
              <a:rPr lang="sr-Cyrl-RS" b="1" dirty="0">
                <a:solidFill>
                  <a:srgbClr val="FF0000"/>
                </a:solidFill>
              </a:rPr>
              <a:t>20. 5. </a:t>
            </a:r>
            <a:r>
              <a:rPr lang="sr-Cyrl-RS" b="1" dirty="0">
                <a:solidFill>
                  <a:srgbClr val="C00000"/>
                </a:solidFill>
              </a:rPr>
              <a:t>1579.</a:t>
            </a:r>
            <a:endParaRPr lang="sr-Latn-R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017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49612"/>
            <a:ext cx="4232879" cy="42245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20210"/>
            <a:ext cx="2952328" cy="44227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2084" y="404664"/>
            <a:ext cx="85063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Најстарија збирка народних песама</a:t>
            </a:r>
          </a:p>
          <a:p>
            <a:endParaRPr lang="sr-Cyrl-RS" dirty="0"/>
          </a:p>
          <a:p>
            <a:pPr algn="ctr"/>
            <a:r>
              <a:rPr lang="sr-Cyrl-RS" sz="2800" b="1" i="1" dirty="0">
                <a:solidFill>
                  <a:srgbClr val="C00000"/>
                </a:solidFill>
              </a:rPr>
              <a:t>Ерлангенски рукопис </a:t>
            </a:r>
            <a:r>
              <a:rPr lang="sr-Cyrl-RS" sz="2400" b="1" dirty="0">
                <a:solidFill>
                  <a:srgbClr val="C00000"/>
                </a:solidFill>
              </a:rPr>
              <a:t>(настао око 1720.)</a:t>
            </a:r>
            <a:endParaRPr lang="sr-Latn-RS" sz="2400" b="1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11960" y="6241888"/>
            <a:ext cx="38504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dirty="0"/>
              <a:t>Издање Герхарда Геземана из 1835.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606395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476672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Први путопис у српској књижевности </a:t>
            </a:r>
          </a:p>
          <a:p>
            <a:endParaRPr lang="sr-Cyrl-RS" sz="1600" b="1" i="1" dirty="0">
              <a:solidFill>
                <a:srgbClr val="C00000"/>
              </a:solidFill>
            </a:endParaRPr>
          </a:p>
          <a:p>
            <a:pPr algn="ctr"/>
            <a:r>
              <a:rPr lang="sr-Cyrl-RS" sz="2800" b="1" i="1" dirty="0">
                <a:solidFill>
                  <a:srgbClr val="C00000"/>
                </a:solidFill>
              </a:rPr>
              <a:t>Путешествије к граду Јерусалиму </a:t>
            </a:r>
            <a:r>
              <a:rPr lang="sr-Cyrl-RS" sz="2800" b="1" dirty="0">
                <a:solidFill>
                  <a:srgbClr val="C00000"/>
                </a:solidFill>
              </a:rPr>
              <a:t>(1727.)</a:t>
            </a:r>
            <a:endParaRPr lang="sr-Latn-RS" sz="2800" b="1" dirty="0">
              <a:solidFill>
                <a:srgbClr val="C00000"/>
              </a:solidFill>
            </a:endParaRPr>
          </a:p>
          <a:p>
            <a:r>
              <a:rPr lang="en-GB" sz="2800" b="1" dirty="0">
                <a:solidFill>
                  <a:srgbClr val="C00000"/>
                </a:solidFill>
              </a:rPr>
              <a:t>    </a:t>
            </a:r>
            <a:r>
              <a:rPr lang="sr-Cyrl-RS" sz="2800" b="1" dirty="0">
                <a:solidFill>
                  <a:srgbClr val="C00000"/>
                </a:solidFill>
              </a:rPr>
              <a:t>Јеротеј Рачанин </a:t>
            </a:r>
            <a:endParaRPr lang="sr-Latn-RS" sz="2400" b="1" dirty="0">
              <a:solidFill>
                <a:srgbClr val="C000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00808"/>
            <a:ext cx="3367735" cy="48627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18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74032"/>
            <a:ext cx="2931398" cy="42783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88" y="1495898"/>
            <a:ext cx="3024336" cy="49025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520" y="404664"/>
            <a:ext cx="856895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Први српски роман </a:t>
            </a:r>
          </a:p>
          <a:p>
            <a:endParaRPr lang="sr-Cyrl-RS" sz="1200" b="1" i="1" dirty="0">
              <a:solidFill>
                <a:srgbClr val="C00000"/>
              </a:solidFill>
            </a:endParaRPr>
          </a:p>
          <a:p>
            <a:pPr algn="ctr"/>
            <a:r>
              <a:rPr lang="sr-Cyrl-RS" sz="2800" b="1" i="1" dirty="0">
                <a:solidFill>
                  <a:srgbClr val="C00000"/>
                </a:solidFill>
              </a:rPr>
              <a:t>Аристид и Наталија </a:t>
            </a:r>
            <a:r>
              <a:rPr lang="sr-Cyrl-RS" sz="2400" dirty="0">
                <a:solidFill>
                  <a:srgbClr val="C00000"/>
                </a:solidFill>
              </a:rPr>
              <a:t>(1801.)</a:t>
            </a:r>
            <a:endParaRPr lang="sr-Latn-RS" sz="2400" dirty="0">
              <a:solidFill>
                <a:srgbClr val="C00000"/>
              </a:solidFill>
            </a:endParaRPr>
          </a:p>
          <a:p>
            <a:r>
              <a:rPr lang="sr-Cyrl-RS" sz="2800" b="1" dirty="0">
                <a:solidFill>
                  <a:srgbClr val="C00000"/>
                </a:solidFill>
              </a:rPr>
              <a:t>     Атанасије Стојковић</a:t>
            </a:r>
            <a:endParaRPr lang="sr-Latn-R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4468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404664"/>
            <a:ext cx="85689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Прва српска граматика</a:t>
            </a:r>
          </a:p>
          <a:p>
            <a:endParaRPr lang="sr-Cyrl-RS" dirty="0"/>
          </a:p>
          <a:p>
            <a:pPr algn="ctr"/>
            <a:r>
              <a:rPr lang="sr-Cyrl-RS" sz="2800" b="1" i="1" dirty="0">
                <a:solidFill>
                  <a:srgbClr val="C00000"/>
                </a:solidFill>
              </a:rPr>
              <a:t>Писменица сербскога језика </a:t>
            </a:r>
          </a:p>
          <a:p>
            <a:pPr algn="ctr"/>
            <a:r>
              <a:rPr lang="sr-Cyrl-RS" sz="2400" b="1" i="1" dirty="0">
                <a:solidFill>
                  <a:srgbClr val="C00000"/>
                </a:solidFill>
              </a:rPr>
              <a:t>по говору простога народа написана (1814.)</a:t>
            </a:r>
            <a:endParaRPr lang="sr-Latn-RS" sz="2400" b="1" i="1" dirty="0">
              <a:solidFill>
                <a:srgbClr val="C0000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88020"/>
            <a:ext cx="2604852" cy="42807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580" y="2100596"/>
            <a:ext cx="3818374" cy="23479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941168"/>
            <a:ext cx="3011487" cy="1285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620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404664"/>
            <a:ext cx="856895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1600" b="1" dirty="0"/>
              <a:t>Прва збирка српских народних песама</a:t>
            </a:r>
            <a:endParaRPr lang="sr-Latn-RS" sz="1600" b="1" dirty="0"/>
          </a:p>
          <a:p>
            <a:endParaRPr lang="sr-Cyrl-RS" b="1" i="1" dirty="0">
              <a:solidFill>
                <a:srgbClr val="C00000"/>
              </a:solidFill>
            </a:endParaRPr>
          </a:p>
          <a:p>
            <a:pPr algn="ctr"/>
            <a:r>
              <a:rPr lang="sr-Cyrl-RS" sz="2800" b="1" i="1" dirty="0">
                <a:solidFill>
                  <a:srgbClr val="C00000"/>
                </a:solidFill>
              </a:rPr>
              <a:t>Простонародна славеносербска песнарица</a:t>
            </a:r>
            <a:endParaRPr lang="sr-Latn-RS" sz="2400" b="1" i="1" dirty="0">
              <a:solidFill>
                <a:srgbClr val="C0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28800"/>
            <a:ext cx="2628438" cy="48382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62397"/>
            <a:ext cx="3137719" cy="39150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48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80927"/>
            <a:ext cx="4713287" cy="2640013"/>
          </a:xfrm>
          <a:prstGeom prst="rect">
            <a:avLst/>
          </a:prstGeom>
          <a:solidFill>
            <a:srgbClr val="C00000"/>
          </a:solidFill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3" y="980728"/>
            <a:ext cx="3203876" cy="5065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520" y="476672"/>
            <a:ext cx="54726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Први српски речник</a:t>
            </a:r>
          </a:p>
          <a:p>
            <a:endParaRPr lang="sr-Cyrl-RS" dirty="0"/>
          </a:p>
          <a:p>
            <a:r>
              <a:rPr lang="sr-Cyrl-RS" sz="2800" b="1" i="1" dirty="0">
                <a:solidFill>
                  <a:srgbClr val="C00000"/>
                </a:solidFill>
              </a:rPr>
              <a:t>Српски рјечник </a:t>
            </a:r>
          </a:p>
          <a:p>
            <a:r>
              <a:rPr lang="sr-Cyrl-RS" sz="2400" b="1" dirty="0">
                <a:solidFill>
                  <a:srgbClr val="C00000"/>
                </a:solidFill>
              </a:rPr>
              <a:t>истолкован њемачким и латинским ријечима (1818.)</a:t>
            </a:r>
            <a:endParaRPr lang="sr-Latn-R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9611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332656"/>
            <a:ext cx="84969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Прва збирка дечијих песама </a:t>
            </a:r>
          </a:p>
          <a:p>
            <a:endParaRPr lang="sr-Cyrl-RS" b="1" dirty="0"/>
          </a:p>
          <a:p>
            <a:r>
              <a:rPr lang="sr-Cyrl-RS" sz="2800" b="1" i="1" dirty="0">
                <a:solidFill>
                  <a:srgbClr val="C00000"/>
                </a:solidFill>
              </a:rPr>
              <a:t>Венац песама за српску децу </a:t>
            </a:r>
            <a:r>
              <a:rPr lang="sr-Cyrl-RS" sz="2400" dirty="0">
                <a:solidFill>
                  <a:srgbClr val="C00000"/>
                </a:solidFill>
              </a:rPr>
              <a:t>(1872.)</a:t>
            </a:r>
          </a:p>
          <a:p>
            <a:r>
              <a:rPr lang="sr-Cyrl-RS" sz="2400" b="1" dirty="0">
                <a:solidFill>
                  <a:srgbClr val="C00000"/>
                </a:solidFill>
              </a:rPr>
              <a:t>приредио Стеван Поповић </a:t>
            </a:r>
            <a:endParaRPr lang="sr-Latn-RS" sz="2400" b="1" dirty="0">
              <a:solidFill>
                <a:srgbClr val="C0000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40"/>
            <a:ext cx="3084513" cy="414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896" y="1628800"/>
            <a:ext cx="2964649" cy="4500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2430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332656"/>
            <a:ext cx="85689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Прва српска књижевница  </a:t>
            </a:r>
          </a:p>
          <a:p>
            <a:endParaRPr lang="sr-Cyrl-RS" dirty="0"/>
          </a:p>
          <a:p>
            <a:r>
              <a:rPr lang="sr-Cyrl-RS" sz="2800" b="1" dirty="0">
                <a:solidFill>
                  <a:srgbClr val="C00000"/>
                </a:solidFill>
              </a:rPr>
              <a:t>Милица Стојадиновић Српкиња</a:t>
            </a:r>
          </a:p>
          <a:p>
            <a:r>
              <a:rPr lang="sr-Cyrl-RS" sz="2400" dirty="0">
                <a:solidFill>
                  <a:srgbClr val="C00000"/>
                </a:solidFill>
              </a:rPr>
              <a:t>(1828 – 1878.)</a:t>
            </a:r>
            <a:endParaRPr lang="sr-Latn-RS" sz="2400" dirty="0">
              <a:solidFill>
                <a:srgbClr val="C00000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09300"/>
            <a:ext cx="3181595" cy="42842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72" y="1556792"/>
            <a:ext cx="3039437" cy="47668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5864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332656"/>
            <a:ext cx="835292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Прва српска оригинална драма</a:t>
            </a:r>
          </a:p>
          <a:p>
            <a:endParaRPr lang="sr-Cyrl-RS" sz="1600" b="1" i="1" dirty="0">
              <a:solidFill>
                <a:srgbClr val="C00000"/>
              </a:solidFill>
            </a:endParaRPr>
          </a:p>
          <a:p>
            <a:r>
              <a:rPr lang="sr-Cyrl-RS" sz="3200" b="1" i="1" dirty="0">
                <a:solidFill>
                  <a:srgbClr val="C00000"/>
                </a:solidFill>
              </a:rPr>
              <a:t>Смрт Уроша </a:t>
            </a:r>
            <a:r>
              <a:rPr lang="sr-Latn-RS" sz="3200" b="1" i="1" dirty="0">
                <a:solidFill>
                  <a:srgbClr val="C00000"/>
                </a:solidFill>
              </a:rPr>
              <a:t>V</a:t>
            </a:r>
            <a:endParaRPr lang="sr-Cyrl-RS" sz="3200" b="1" i="1" dirty="0">
              <a:solidFill>
                <a:srgbClr val="C00000"/>
              </a:solidFill>
            </a:endParaRPr>
          </a:p>
          <a:p>
            <a:r>
              <a:rPr lang="sr-Cyrl-RS" sz="2800" b="1" dirty="0">
                <a:solidFill>
                  <a:srgbClr val="C00000"/>
                </a:solidFill>
              </a:rPr>
              <a:t>Стефан Стефановић </a:t>
            </a:r>
            <a:endParaRPr lang="sr-Latn-RS" sz="2800" b="1" dirty="0">
              <a:solidFill>
                <a:srgbClr val="C00000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908720"/>
            <a:ext cx="3387883" cy="53517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9552" y="3129380"/>
            <a:ext cx="36724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Први пут изведена </a:t>
            </a:r>
            <a:r>
              <a:rPr lang="sr-Cyrl-RS" b="1" dirty="0">
                <a:solidFill>
                  <a:srgbClr val="C00000"/>
                </a:solidFill>
              </a:rPr>
              <a:t>1825.</a:t>
            </a:r>
          </a:p>
          <a:p>
            <a:endParaRPr lang="sr-Cyrl-RS" b="1" dirty="0"/>
          </a:p>
          <a:p>
            <a:r>
              <a:rPr lang="sr-Cyrl-RS" b="1" dirty="0"/>
              <a:t>Први пут објављена 1840.</a:t>
            </a:r>
            <a:endParaRPr lang="sr-Latn-RS" b="1" dirty="0"/>
          </a:p>
        </p:txBody>
      </p:sp>
    </p:spTree>
    <p:extLst>
      <p:ext uri="{BB962C8B-B14F-4D97-AF65-F5344CB8AC3E}">
        <p14:creationId xmlns:p14="http://schemas.microsoft.com/office/powerpoint/2010/main" val="32505883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912" y="803422"/>
            <a:ext cx="4333454" cy="57488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5" r="10383"/>
          <a:stretch/>
        </p:blipFill>
        <p:spPr bwMode="auto">
          <a:xfrm>
            <a:off x="248571" y="3167854"/>
            <a:ext cx="3956962" cy="33843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8713" y="332656"/>
            <a:ext cx="86024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Прва жена романописац у српској књижевности</a:t>
            </a:r>
          </a:p>
          <a:p>
            <a:endParaRPr lang="sr-Cyrl-RS" b="1" dirty="0"/>
          </a:p>
          <a:p>
            <a:r>
              <a:rPr lang="sr-Cyrl-RS" sz="3600" b="1" dirty="0">
                <a:solidFill>
                  <a:srgbClr val="C00000"/>
                </a:solidFill>
              </a:rPr>
              <a:t>Драга Дејановић</a:t>
            </a:r>
            <a:endParaRPr lang="sr-Cyrl-RS" sz="3200" b="1" dirty="0">
              <a:solidFill>
                <a:srgbClr val="C00000"/>
              </a:solidFill>
            </a:endParaRPr>
          </a:p>
          <a:p>
            <a:r>
              <a:rPr lang="sr-Cyrl-RS" sz="2400" dirty="0">
                <a:solidFill>
                  <a:srgbClr val="C00000"/>
                </a:solidFill>
              </a:rPr>
              <a:t>(1854 – 1917.)</a:t>
            </a:r>
            <a:endParaRPr lang="sr-Latn-RS" sz="24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6667" y="2132856"/>
            <a:ext cx="40607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800" b="1" i="1" dirty="0">
                <a:solidFill>
                  <a:srgbClr val="C00000"/>
                </a:solidFill>
              </a:rPr>
              <a:t>Девојачки роман </a:t>
            </a:r>
            <a:r>
              <a:rPr lang="sr-Cyrl-RS" sz="2400" dirty="0">
                <a:solidFill>
                  <a:srgbClr val="C00000"/>
                </a:solidFill>
              </a:rPr>
              <a:t>(1889.)</a:t>
            </a:r>
            <a:endParaRPr lang="sr-Latn-R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810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0648"/>
            <a:ext cx="864096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/>
              <a:t>Добитник Нобелове награде за књижевност </a:t>
            </a:r>
            <a:r>
              <a:rPr lang="sr-Cyrl-RS" b="1" dirty="0">
                <a:solidFill>
                  <a:srgbClr val="C00000"/>
                </a:solidFill>
              </a:rPr>
              <a:t>1961. </a:t>
            </a:r>
          </a:p>
          <a:p>
            <a:endParaRPr lang="sr-Cyrl-RS" sz="100" b="1" dirty="0">
              <a:solidFill>
                <a:srgbClr val="C00000"/>
              </a:solidFill>
            </a:endParaRPr>
          </a:p>
          <a:p>
            <a:r>
              <a:rPr lang="sr-Cyrl-RS" sz="3200" b="1" dirty="0">
                <a:solidFill>
                  <a:srgbClr val="C00000"/>
                </a:solidFill>
              </a:rPr>
              <a:t>Иво Андрић </a:t>
            </a:r>
          </a:p>
          <a:p>
            <a:r>
              <a:rPr lang="sr-Cyrl-RS" sz="2400" dirty="0">
                <a:solidFill>
                  <a:srgbClr val="C00000"/>
                </a:solidFill>
              </a:rPr>
              <a:t>(1892 – 1875.)</a:t>
            </a:r>
            <a:endParaRPr lang="sr-Latn-RS" sz="2000" dirty="0">
              <a:solidFill>
                <a:srgbClr val="C00000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60648"/>
            <a:ext cx="2481263" cy="36274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122893"/>
            <a:ext cx="5505599" cy="25396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086708"/>
            <a:ext cx="3319962" cy="24863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18214"/>
            <a:ext cx="2568342" cy="25396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82151"/>
            <a:ext cx="1466179" cy="21152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962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572057"/>
            <a:ext cx="6336625" cy="317093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9552" y="1113891"/>
            <a:ext cx="673543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800" b="1" i="1" dirty="0">
                <a:solidFill>
                  <a:srgbClr val="C00000"/>
                </a:solidFill>
              </a:rPr>
              <a:t>Зашто је читање важно?</a:t>
            </a:r>
            <a:endParaRPr lang="sr-Latn-RS" sz="48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9633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F9B439-2706-DF42-BAE8-ABCEBC090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729" y="643467"/>
            <a:ext cx="7354542" cy="557106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3560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5D2A7B-B7AA-734D-0C18-D08384071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026" y="216734"/>
            <a:ext cx="4941948" cy="642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8360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09DE65-6FA9-E849-B30A-95EF217D8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648" y="3645024"/>
            <a:ext cx="2935213" cy="2935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CA696E-2FAB-8401-0072-40D34CB15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32" y="332656"/>
            <a:ext cx="2935213" cy="2935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EB3AB5-AA24-B316-CE32-F6A97628A66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8302"/>
          <a:stretch>
            <a:fillRect/>
          </a:stretch>
        </p:blipFill>
        <p:spPr>
          <a:xfrm>
            <a:off x="3416973" y="2328301"/>
            <a:ext cx="2379163" cy="22672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62C808-A0DA-3E78-E1C2-217E6E3726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539566">
            <a:off x="662975" y="4307924"/>
            <a:ext cx="2409331" cy="1952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6FFD26-C07E-1132-483E-B2AD1D9AE1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9904" y="251499"/>
            <a:ext cx="2935213" cy="2076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88560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4F0804-1FD4-4926-FF69-E6CB3DD95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90" y="336853"/>
            <a:ext cx="8748419" cy="618429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51205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A1364C-951B-5872-4DA4-27A88288F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075" y="166936"/>
            <a:ext cx="2337706" cy="31137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242E80-4EC4-82B1-99FB-AB218D3A0F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4279"/>
          <a:stretch>
            <a:fillRect/>
          </a:stretch>
        </p:blipFill>
        <p:spPr>
          <a:xfrm>
            <a:off x="5790390" y="414833"/>
            <a:ext cx="3096343" cy="28062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E96059-F81E-0FD0-6FF2-113924281E2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401" r="12842"/>
          <a:stretch>
            <a:fillRect/>
          </a:stretch>
        </p:blipFill>
        <p:spPr>
          <a:xfrm>
            <a:off x="3119521" y="3636890"/>
            <a:ext cx="3096343" cy="27066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49FADB-EBF3-181B-92C9-EE4AAD43D94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3443"/>
          <a:stretch>
            <a:fillRect/>
          </a:stretch>
        </p:blipFill>
        <p:spPr>
          <a:xfrm>
            <a:off x="2994175" y="197792"/>
            <a:ext cx="2478108" cy="32403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202956-5F38-0D53-97BC-28C3D6CA9FF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40356"/>
          <a:stretch>
            <a:fillRect/>
          </a:stretch>
        </p:blipFill>
        <p:spPr>
          <a:xfrm>
            <a:off x="272075" y="3577357"/>
            <a:ext cx="2520692" cy="28062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80DD7B-7202-AA65-05EC-2DCCF2F9E7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1392" y="3546411"/>
            <a:ext cx="2338565" cy="28062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675190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23728" y="2060848"/>
            <a:ext cx="5554726" cy="13003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r-Cyrl-RS" sz="2000" b="1" i="1" dirty="0">
              <a:solidFill>
                <a:srgbClr val="C00000"/>
              </a:solidFill>
            </a:endParaRPr>
          </a:p>
          <a:p>
            <a:endParaRPr lang="sr-Cyrl-RS" sz="900" b="1" i="1" dirty="0">
              <a:solidFill>
                <a:srgbClr val="C00000"/>
              </a:solidFill>
            </a:endParaRPr>
          </a:p>
          <a:p>
            <a:r>
              <a:rPr lang="sr-Cyrl-RS" sz="4800" b="1" i="1" dirty="0">
                <a:solidFill>
                  <a:srgbClr val="C00000"/>
                </a:solidFill>
              </a:rPr>
              <a:t>Хвала на пажњи!</a:t>
            </a:r>
            <a:endParaRPr lang="sr-Latn-RS" sz="4800" dirty="0"/>
          </a:p>
        </p:txBody>
      </p:sp>
      <p:sp>
        <p:nvSpPr>
          <p:cNvPr id="3" name="Rectangle 2"/>
          <p:cNvSpPr/>
          <p:nvPr/>
        </p:nvSpPr>
        <p:spPr>
          <a:xfrm>
            <a:off x="5861815" y="5661248"/>
            <a:ext cx="27462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2000" b="1" i="1" dirty="0">
                <a:solidFill>
                  <a:srgbClr val="C00000"/>
                </a:solidFill>
                <a:latin typeface="Monotype Corsiva" pitchFamily="66" charset="0"/>
              </a:rPr>
              <a:t>Лидија  Марић  Јовановић</a:t>
            </a:r>
            <a:endParaRPr lang="sr-Cyrl-RS" sz="16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3568" y="476672"/>
            <a:ext cx="748883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Cyrl-RS" b="1" i="1" dirty="0">
              <a:solidFill>
                <a:srgbClr val="C00000"/>
              </a:solidFill>
            </a:endParaRPr>
          </a:p>
          <a:p>
            <a:endParaRPr lang="sr-Cyrl-RS" b="1" i="1" dirty="0">
              <a:solidFill>
                <a:srgbClr val="C00000"/>
              </a:solidFill>
            </a:endParaRPr>
          </a:p>
          <a:p>
            <a:endParaRPr lang="sr-Cyrl-RS" sz="500" b="1" i="1" dirty="0">
              <a:solidFill>
                <a:srgbClr val="C00000"/>
              </a:solidFill>
            </a:endParaRPr>
          </a:p>
          <a:p>
            <a:endParaRPr lang="sr-Cyrl-RS" sz="500" b="1" i="1" dirty="0">
              <a:solidFill>
                <a:srgbClr val="C00000"/>
              </a:solidFill>
            </a:endParaRPr>
          </a:p>
          <a:p>
            <a:endParaRPr lang="sr-Cyrl-RS" sz="500" b="1" i="1" dirty="0">
              <a:solidFill>
                <a:srgbClr val="C00000"/>
              </a:solidFill>
            </a:endParaRPr>
          </a:p>
          <a:p>
            <a:endParaRPr lang="sr-Cyrl-RS" sz="500" b="1" i="1" dirty="0">
              <a:solidFill>
                <a:srgbClr val="C00000"/>
              </a:solidFill>
            </a:endParaRPr>
          </a:p>
          <a:p>
            <a:pPr algn="ctr"/>
            <a:r>
              <a:rPr lang="sr-Cyrl-RS" b="1" i="1" dirty="0">
                <a:solidFill>
                  <a:srgbClr val="C00000"/>
                </a:solidFill>
              </a:rPr>
              <a:t>Библиотека Музичке школе „Марко Тајчевић” Лазаревац</a:t>
            </a:r>
            <a:endParaRPr lang="sr-Latn-R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8342"/>
            <a:ext cx="2210932" cy="842324"/>
          </a:xfrm>
          <a:prstGeom prst="rect">
            <a:avLst/>
          </a:prstGeom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572" y="3650723"/>
            <a:ext cx="2341563" cy="135413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19149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266</TotalTime>
  <Words>706</Words>
  <Application>Microsoft Office PowerPoint</Application>
  <PresentationFormat>On-screen Show (4:3)</PresentationFormat>
  <Paragraphs>170</Paragraphs>
  <Slides>34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Century Gothic</vt:lpstr>
      <vt:lpstr>Monotype Corsiva</vt:lpstr>
      <vt:lpstr>Wingdings 3</vt:lpstr>
      <vt:lpstr>Ion</vt:lpstr>
      <vt:lpstr>Национални дан књиге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Национални дан књиге</dc:title>
  <dc:creator>User</dc:creator>
  <cp:lastModifiedBy>User</cp:lastModifiedBy>
  <cp:revision>29</cp:revision>
  <dcterms:created xsi:type="dcterms:W3CDTF">2024-02-20T21:43:15Z</dcterms:created>
  <dcterms:modified xsi:type="dcterms:W3CDTF">2026-03-03T22:00:15Z</dcterms:modified>
</cp:coreProperties>
</file>